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3" r:id="rId9"/>
    <p:sldId id="264" r:id="rId10"/>
    <p:sldId id="266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8C4006-8770-4AC6-806F-377B24634C10}">
  <a:tblStyle styleId="{5D8C4006-8770-4AC6-806F-377B24634C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94660"/>
  </p:normalViewPr>
  <p:slideViewPr>
    <p:cSldViewPr snapToGrid="0">
      <p:cViewPr varScale="1">
        <p:scale>
          <a:sx n="78" d="100"/>
          <a:sy n="78" d="100"/>
        </p:scale>
        <p:origin x="68" y="7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ac633cfb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ac633cfb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ac633cfbe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ac633cfbe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ac633cfbe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ac633cfbe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ac633cfbe8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ac633cfbe8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ac633cfbe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ac633cfbe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ac633cfbe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ac633cfbe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8F3C339D-4F6B-9425-8C8D-4DC02179B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ac633cfbe8_0_25:notes">
            <a:extLst>
              <a:ext uri="{FF2B5EF4-FFF2-40B4-BE49-F238E27FC236}">
                <a16:creationId xmlns:a16="http://schemas.microsoft.com/office/drawing/2014/main" id="{04A68697-902A-D222-AD71-4C369FB685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ac633cfbe8_0_25:notes">
            <a:extLst>
              <a:ext uri="{FF2B5EF4-FFF2-40B4-BE49-F238E27FC236}">
                <a16:creationId xmlns:a16="http://schemas.microsoft.com/office/drawing/2014/main" id="{89241238-A53C-B86B-A141-DB798B1D8B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089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ac633cfbe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ac633cfbe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ac633cfbe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ac633cfbe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2338112" y="1999050"/>
            <a:ext cx="44677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Kuraklık Analizi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07B03B0-281F-43DB-3173-8AE7C7511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Kaynakça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E61F1207-2B0D-D9B0-F995-705659F13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Meteoroloji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Genel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Müdürlüğü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(MGM). (2025). 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 (Standardized Precipitation Index)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Metodu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ile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Meteorolojik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Haritası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24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Aylık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Kasım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2023–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Ekim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2025)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Ankara: MGM.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Meteoroloji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Genel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Müdürlüğü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(MGM). (2025). 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 (Standardized Precipitation Index)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Metodu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ile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Meteorolojik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Haritası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12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Aylık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Kasım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2024–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Ekim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2025)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Ankara: MGM.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Meteoroloji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Genel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Müdürlüğü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(MGM). (2021). 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Türkiye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Yıllık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Alansal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Normalleri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(1991–2020)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Hidrometeoroloji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Şube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Müdürlüğü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Ankara.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Meteoroloji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Genel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Müdürlüğü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(MGM). (2025). 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Yılı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Alansal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Haritası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 </a:t>
            </a:r>
            <a:r>
              <a:rPr lang="en-GB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Ekim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2024 – 30 Eylül 2025)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Hidrometeoroloji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Şube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Müdürlüğü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Ankara.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Avrupa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Birliği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Ortak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Araştırma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Merkezi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(JRC)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bünyesindeki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Avrupa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Gözlemevi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(European Drought Observatory - EDO)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Birleşmiş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Milletler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Çölleşme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Mücadele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Sözleşmesi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(UNCCD). (2022). 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 Degradation Neutrality and Drought Vulnerability Maps – Türkiye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Ayrıca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uydu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verileri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için: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European Space Agency (ESA). 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Copernicus Sentinel Data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5861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484794" y="419026"/>
            <a:ext cx="446557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 Aylık Değerlendirme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94" y="1733550"/>
            <a:ext cx="4785826" cy="27865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C310A7BE-04DE-1CD5-2F95-5A8C9ACA2A13}"/>
              </a:ext>
            </a:extLst>
          </p:cNvPr>
          <p:cNvSpPr txBox="1"/>
          <p:nvPr/>
        </p:nvSpPr>
        <p:spPr>
          <a:xfrm>
            <a:off x="5334000" y="533400"/>
            <a:ext cx="381000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aylık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Standartlaştırılmış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İndeksi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(SPI)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kullanılarak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Türkiye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genelinde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uzun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süreli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meteorolojik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durumunu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göstermektedir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Renk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skalası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olağanüstü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kuraklıktan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olağanüstü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nemli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koşullara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kadar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uzanmaktadır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Haritada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özellikle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İç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Anadolu,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Akdeniz’in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iç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kesimleri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Güneydoğu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Anadolu ve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Ege’nin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bazı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see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şiddetli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çok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şiddetli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dikkat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çekmektedir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Bu durum,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iki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yıl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boyunca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yağışların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normalin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oldukça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altında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seyrettiğini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toprak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nemi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kaynaklarının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ciddi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biçimde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etkilendiğini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Buna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karşılık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Doğu Karadeniz ve Doğu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Anadolu’nun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kuzeydoğusunda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nemli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çok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nemli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alanlar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görülmektedir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Bu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dağılım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iklim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değişikliği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etkilerinin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Türkiye’de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mekânsal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olarak ne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kadar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dengesiz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yaşandığını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uzun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süreli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kuraklığın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ekosistemler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üzerinde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birikimli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riskler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oluşturduğunu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ortaya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koymaktadır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Aylık Değerlendirme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600" y="1701799"/>
            <a:ext cx="4670534" cy="27744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E87499D2-6850-EB3F-8187-D1F121EF612D}"/>
              </a:ext>
            </a:extLst>
          </p:cNvPr>
          <p:cNvSpPr txBox="1"/>
          <p:nvPr/>
        </p:nvSpPr>
        <p:spPr>
          <a:xfrm>
            <a:off x="5314400" y="728157"/>
            <a:ext cx="35179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aylık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SPI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verilerine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dayanarak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daha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kısa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vadeli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meteorolojik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koşullarını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yansıtmaktadır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Özellikle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Güneydoğu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Anadolu, Akdeniz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Bölgesi’nin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doğusu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İç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Anadolu’nun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büyük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kısmında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aşırı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olağanüstü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alanlar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yoğunlaşmıştır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Siyah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koyu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kahverengi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tonlar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son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yıl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içinde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eksikliğinin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çok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ciddi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boyutlara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ulaştığını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göstermektedir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Bu durum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tarımsal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üretim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rezervleri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doğal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bitki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örtüsü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açısından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yüksek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risk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anlamına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gelir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Karadeniz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kıyıları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Doğu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Anadolu’nun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bazı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kesimlerinde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normal civarı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veya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nemli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koşullar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hâkimdir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Harita,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kısa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sürede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gelişen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kuraklıkların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özellikle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yarı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bölgelerde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kadar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hızlı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ekolojik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yarattığını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yönetimi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politikalarının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önemini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açıkça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ortaya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koymaktadır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6581E91E-7D26-41DD-10B5-E6375AE582B5}"/>
              </a:ext>
            </a:extLst>
          </p:cNvPr>
          <p:cNvSpPr txBox="1">
            <a:spLocks/>
          </p:cNvSpPr>
          <p:nvPr/>
        </p:nvSpPr>
        <p:spPr>
          <a:xfrm>
            <a:off x="3759856" y="2001021"/>
            <a:ext cx="162428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 title="Screenshot 2025-12-01 at 8.26.2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744" y="76200"/>
            <a:ext cx="5544511" cy="32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390F2074-AD44-27A8-1A27-6C2C5249444F}"/>
              </a:ext>
            </a:extLst>
          </p:cNvPr>
          <p:cNvSpPr txBox="1"/>
          <p:nvPr/>
        </p:nvSpPr>
        <p:spPr>
          <a:xfrm>
            <a:off x="91835" y="3517902"/>
            <a:ext cx="8960330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1991–2020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dönemine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ait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yıllık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alansal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normallerini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göstermektedir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Türkiye’nin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uzun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dönem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ortalama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dağılımını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yansıtır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En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yüksek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değerleri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Doğu Karadeniz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kıyıları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özellikle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Rize ve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Artvin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çevresinde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yoğunlaşırken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düşük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yağışlar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İç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Anadolu, Tuz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Gölü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havzası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Güneydoğu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Anadolu’nun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bazı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kesimlerinde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görülmektedir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Bu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Türkiye’nin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doğal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iklim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dengesini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hangi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bölgelerin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yapısal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olarak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nemli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olduğunu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anlamak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açısından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temel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referans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niteliğindedir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Güncel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haritalarıyla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karşılaştırıldığında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normalde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daha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dengeli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bazı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bölgelerin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günümüzde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ciddi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sapmalar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yaşadığı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anlaşılmaktadır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Bu durum, iklim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değişikliğinin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uzun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dönem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ortalamaları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zorlayan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etki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yarattığını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göstermektedir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Screenshot 2025-12-01 at 8.27.4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9275" y="55671"/>
            <a:ext cx="6085450" cy="32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3CE88AC4-8CBD-4757-E1B1-8D6999077081}"/>
              </a:ext>
            </a:extLst>
          </p:cNvPr>
          <p:cNvSpPr txBox="1"/>
          <p:nvPr/>
        </p:nvSpPr>
        <p:spPr>
          <a:xfrm>
            <a:off x="476250" y="3500329"/>
            <a:ext cx="8299450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2024–2025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yılına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ait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gerçekleşen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alansal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miktarlarını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göstermektedir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Renk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dağılımı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özellikle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İç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Anadolu,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Güneydoğu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Anadolu ve Doğu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Akdeniz’de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yağışların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normallerin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oldukça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altında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kaldığını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ortaya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koymaktadır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Buna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karşın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Doğu Karadeniz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kıyı</a:t>
            </a:r>
            <a:r>
              <a:rPr lang="en-GB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şeridinde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yüksek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değerleri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dikkat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çekmektedir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Bu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dengesiz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dağılım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kaynaklarının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mekânsal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olarak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eşit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beslenmediğini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bazı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havzaların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ciddi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açığıyla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karşı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karşıya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kaldığını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göstermektedir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Harita,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tarımsal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sulama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baraj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doluluk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oranları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ekosistem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sürdürülebilirliği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açısından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kritik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veriler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sunar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Özellikle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renklerle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gösterilen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bölgelerde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kısa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vadede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tarımsal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verim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kaybı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uzun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vadede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çölleşme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riskinin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arttığı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söylenebilir</a:t>
            </a:r>
            <a:r>
              <a:rPr lang="en-GB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82F18353-230C-0B72-46B6-58DC8D669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>
            <a:extLst>
              <a:ext uri="{FF2B5EF4-FFF2-40B4-BE49-F238E27FC236}">
                <a16:creationId xmlns:a16="http://schemas.microsoft.com/office/drawing/2014/main" id="{7401EECD-82F4-E7BC-C636-DA2B0B85F80E}"/>
              </a:ext>
            </a:extLst>
          </p:cNvPr>
          <p:cNvSpPr txBox="1"/>
          <p:nvPr/>
        </p:nvSpPr>
        <p:spPr>
          <a:xfrm>
            <a:off x="686250" y="506869"/>
            <a:ext cx="7771500" cy="9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8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Atmosfer kompozisyonunda bulunan sera gazlarından yoğunluklarının artması tehlikeli olarak nitelendirilen belli başlı sera gazları ve sera gazları içerisindeki yaklaşık bulunma oranları sırasıyla;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aphicFrame>
        <p:nvGraphicFramePr>
          <p:cNvPr id="3" name="Tablo 2">
            <a:extLst>
              <a:ext uri="{FF2B5EF4-FFF2-40B4-BE49-F238E27FC236}">
                <a16:creationId xmlns:a16="http://schemas.microsoft.com/office/drawing/2014/main" id="{A6354748-D282-0A90-4985-11B14DFA4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916247"/>
              </p:ext>
            </p:extLst>
          </p:nvPr>
        </p:nvGraphicFramePr>
        <p:xfrm>
          <a:off x="1524000" y="1941961"/>
          <a:ext cx="6096000" cy="1944239"/>
        </p:xfrm>
        <a:graphic>
          <a:graphicData uri="http://schemas.openxmlformats.org/drawingml/2006/table">
            <a:tbl>
              <a:tblPr firstRow="1" bandRow="1">
                <a:tableStyleId>{5D8C4006-8770-4AC6-806F-377B24634C10}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90694934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081543307"/>
                    </a:ext>
                  </a:extLst>
                </a:gridCol>
              </a:tblGrid>
              <a:tr h="519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Sera </a:t>
                      </a:r>
                      <a:r>
                        <a:rPr lang="en-GB" sz="1400" b="1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Gazı</a:t>
                      </a:r>
                      <a:r>
                        <a:rPr lang="en-GB" sz="1400" b="1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</a:t>
                      </a:r>
                      <a:r>
                        <a:rPr lang="en-GB" sz="1400" b="1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Adı</a:t>
                      </a:r>
                      <a:endParaRPr lang="en-GB" sz="1400" b="1" dirty="0">
                        <a:solidFill>
                          <a:srgbClr val="212529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Sera </a:t>
                      </a:r>
                      <a:r>
                        <a:rPr lang="en-GB" sz="1400" b="1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Gazları</a:t>
                      </a:r>
                      <a:r>
                        <a:rPr lang="en-GB" sz="1400" b="1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</a:t>
                      </a:r>
                      <a:r>
                        <a:rPr lang="en-GB" sz="1400" b="1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İçerisindeki</a:t>
                      </a:r>
                      <a:r>
                        <a:rPr lang="en-GB" sz="1400" b="1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</a:t>
                      </a:r>
                      <a:r>
                        <a:rPr lang="en-GB" sz="1400" b="1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Yaklaşık</a:t>
                      </a:r>
                      <a:r>
                        <a:rPr lang="en-GB" sz="1400" b="1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</a:t>
                      </a:r>
                      <a:r>
                        <a:rPr lang="en-GB" sz="1400" b="1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Bulunma</a:t>
                      </a:r>
                      <a:r>
                        <a:rPr lang="en-GB" sz="1400" b="1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</a:t>
                      </a:r>
                      <a:r>
                        <a:rPr lang="en-GB" sz="1400" b="1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Oranı</a:t>
                      </a:r>
                      <a:endParaRPr lang="en-GB" sz="1400" b="1" dirty="0">
                        <a:solidFill>
                          <a:srgbClr val="212529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723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Karbondioksit</a:t>
                      </a:r>
                      <a:r>
                        <a:rPr lang="en-GB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(CO</a:t>
                      </a:r>
                      <a:r>
                        <a:rPr lang="en-GB" sz="10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2</a:t>
                      </a:r>
                      <a:r>
                        <a:rPr lang="en-GB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%72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065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Metan</a:t>
                      </a:r>
                      <a:r>
                        <a:rPr lang="en-GB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(CH</a:t>
                      </a:r>
                      <a:r>
                        <a:rPr lang="en-GB" sz="10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4</a:t>
                      </a:r>
                      <a:r>
                        <a:rPr lang="en-GB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%19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446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Diazotmonoksit</a:t>
                      </a:r>
                      <a:r>
                        <a:rPr lang="en-GB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(N</a:t>
                      </a:r>
                      <a:r>
                        <a:rPr lang="en-GB" sz="10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2</a:t>
                      </a:r>
                      <a:r>
                        <a:rPr lang="en-GB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%6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614478"/>
                  </a:ext>
                </a:extLst>
              </a:tr>
              <a:tr h="3119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Florlu</a:t>
                      </a:r>
                      <a:r>
                        <a:rPr lang="en-GB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</a:t>
                      </a:r>
                      <a:r>
                        <a:rPr lang="en-GB" sz="1400" dirty="0" err="1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Gazlar</a:t>
                      </a:r>
                      <a:r>
                        <a:rPr lang="en-GB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 (</a:t>
                      </a:r>
                      <a:r>
                        <a:rPr lang="en-GB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HFCs, PFCs, SF6</a:t>
                      </a:r>
                      <a:r>
                        <a:rPr lang="en-GB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dirty="0">
                          <a:solidFill>
                            <a:srgbClr val="212529"/>
                          </a:solidFill>
                          <a:latin typeface="Times New Roman" panose="02020603050405020304" pitchFamily="18" charset="0"/>
                          <a:ea typeface="Roboto"/>
                          <a:cs typeface="Times New Roman" panose="02020603050405020304" pitchFamily="18" charset="0"/>
                          <a:sym typeface="Roboto"/>
                        </a:rPr>
                        <a:t>%3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9149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0444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>
            <a:spLocks noGrp="1"/>
          </p:cNvSpPr>
          <p:nvPr>
            <p:ph type="title"/>
          </p:nvPr>
        </p:nvSpPr>
        <p:spPr>
          <a:xfrm>
            <a:off x="3618075" y="314800"/>
            <a:ext cx="19078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3" name="Google Shape;93;p20" title="Screenshot 2025-12-01 at 8.35.2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245" y="2070721"/>
            <a:ext cx="3483947" cy="198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08805AB7-E722-8D8B-FACC-0FE408D5F461}"/>
              </a:ext>
            </a:extLst>
          </p:cNvPr>
          <p:cNvSpPr txBox="1"/>
          <p:nvPr/>
        </p:nvSpPr>
        <p:spPr>
          <a:xfrm>
            <a:off x="4220936" y="1173182"/>
            <a:ext cx="473528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görsel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Avrupa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Gözlemevi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(EDO)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tarafından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geliştirilen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Birleşik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Göstergesi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(Combined Drought Indicator - CDI) v4.0'ın 1-10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Kasım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2025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tarihli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analizini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göstermektedir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CDI,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yağış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toprak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nemi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bitki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sağlığı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gibi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çeşitli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parametreleri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birleştirerek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Avrupa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genelinde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koşullarını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izlemek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için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kullanılan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sistemdir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Harita,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şiddetini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üç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kategoriye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ayırır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Gözetim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(Watch):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Kuraklığın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başlangıç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veya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gelişme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aşamasını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potansiyel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riski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işaret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Uyarı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(Warning): Orta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şiddette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tarım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kaynakları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üzerinde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olumsuz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etkileri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koşullarını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Alarm (Alert):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Ciddi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yaygın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koşullarını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önemli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ekosistem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sosyo-ekonomik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etkileri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ifade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Görsel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2025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yılının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son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döneminde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Avrupa'nın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özellikle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güney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doğu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kesimlerinde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yaygın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koşullarının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devam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ettiğini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ortaya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koymaktadır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Akdeniz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bölgesi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alarm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uyarı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seviyelerinde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yoğunlaşırken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kıtanın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diğer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birçok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bölgesi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gözetimi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altındadır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0">
            <a:extLst>
              <a:ext uri="{FF2B5EF4-FFF2-40B4-BE49-F238E27FC236}">
                <a16:creationId xmlns:a16="http://schemas.microsoft.com/office/drawing/2014/main" id="{A7BA85CA-8BF3-637A-35B0-DBC145A4B9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8" name="Google Shape;98;p21" title="Screenshot 2025-12-01 at 8.35.04 PM.png"/>
          <p:cNvPicPr preferRelativeResize="0"/>
          <p:nvPr/>
        </p:nvPicPr>
        <p:blipFill>
          <a:blip r:embed="rId3"/>
          <a:srcRect t="14254" r="2" b="32164"/>
          <a:stretch>
            <a:fillRect/>
          </a:stretch>
        </p:blipFill>
        <p:spPr>
          <a:xfrm>
            <a:off x="1803675" y="1116150"/>
            <a:ext cx="5536650" cy="21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C1D9CD37-DEFD-C15E-BBCF-02AEC6EC2DD7}"/>
              </a:ext>
            </a:extLst>
          </p:cNvPr>
          <p:cNvSpPr txBox="1"/>
          <p:nvPr/>
        </p:nvSpPr>
        <p:spPr>
          <a:xfrm>
            <a:off x="196850" y="3475038"/>
            <a:ext cx="87503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arazi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bozulumuna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duyarlı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alanların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mekânsal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dağılımını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göstermektedir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Sarı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turuncu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tonlar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geniş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alanlarda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yayılırken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kırmızı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noktalar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özellikle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faaliyetleri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tarım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baskısı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iklim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stresi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altında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bölgeleri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işaret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etmektedir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İç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Anadolu,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Güneydoğu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Anadolu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Ege’nin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iç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kesimleri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açıdan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öne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çıkmaktadır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Harita,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yalnızca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meteorolojik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kuraklığı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değil, aynı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zamanda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ekolojik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kırılganlığı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çölleşme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riskini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yansıtır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Bu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alanlar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bitki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örtüsü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kaybı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toprak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erozyonu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biyolojik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çeşitlilik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azalması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açısından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hassas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bölgelerdir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Göçmen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kuşlar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diğer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canlı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türleri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için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tür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alanlar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konaklama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beslenme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açısından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giderek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daha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elverişsiz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hâle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gelmektedir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949</Words>
  <Application>Microsoft Office PowerPoint</Application>
  <PresentationFormat>Ekran Gösterisi (16:9)</PresentationFormat>
  <Paragraphs>34</Paragraphs>
  <Slides>10</Slides>
  <Notes>9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3" baseType="lpstr">
      <vt:lpstr>Arial</vt:lpstr>
      <vt:lpstr>Times New Roman</vt:lpstr>
      <vt:lpstr>Simple Light</vt:lpstr>
      <vt:lpstr>Kuraklık Analizi</vt:lpstr>
      <vt:lpstr>24 Aylık Değerlendirme</vt:lpstr>
      <vt:lpstr>12 Aylık Değerlendirme</vt:lpstr>
      <vt:lpstr>PowerPoint Sunusu</vt:lpstr>
      <vt:lpstr>PowerPoint Sunusu</vt:lpstr>
      <vt:lpstr>PowerPoint Sunusu</vt:lpstr>
      <vt:lpstr>PowerPoint Sunusu</vt:lpstr>
      <vt:lpstr>Kuraklık</vt:lpstr>
      <vt:lpstr>Kuraklık</vt:lpstr>
      <vt:lpstr>Kaynakça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Kanatlı Panda</dc:creator>
  <cp:lastModifiedBy>Kanatlı Panda</cp:lastModifiedBy>
  <cp:revision>1</cp:revision>
  <dcterms:modified xsi:type="dcterms:W3CDTF">2025-12-16T19:59:23Z</dcterms:modified>
</cp:coreProperties>
</file>